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3" r:id="rId3"/>
    <p:sldId id="297" r:id="rId4"/>
    <p:sldId id="298" r:id="rId5"/>
    <p:sldId id="299" r:id="rId6"/>
    <p:sldId id="300" r:id="rId7"/>
    <p:sldId id="317" r:id="rId8"/>
    <p:sldId id="318" r:id="rId9"/>
    <p:sldId id="301" r:id="rId10"/>
    <p:sldId id="305" r:id="rId11"/>
    <p:sldId id="306" r:id="rId12"/>
    <p:sldId id="308" r:id="rId13"/>
    <p:sldId id="307" r:id="rId14"/>
    <p:sldId id="302" r:id="rId15"/>
    <p:sldId id="309" r:id="rId16"/>
    <p:sldId id="310" r:id="rId17"/>
    <p:sldId id="304" r:id="rId18"/>
    <p:sldId id="311" r:id="rId19"/>
    <p:sldId id="319" r:id="rId20"/>
    <p:sldId id="312" r:id="rId21"/>
    <p:sldId id="315" r:id="rId22"/>
    <p:sldId id="313" r:id="rId23"/>
    <p:sldId id="314" r:id="rId24"/>
    <p:sldId id="320" r:id="rId25"/>
    <p:sldId id="285" r:id="rId26"/>
    <p:sldId id="321" r:id="rId27"/>
    <p:sldId id="278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Source Sans Pro" panose="020B060402020202020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165A0-30F9-435C-8490-A012616A675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F2BB7F-4CAE-4753-8181-84E3BEAFD91F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1400" dirty="0">
            <a:solidFill>
              <a:schemeClr val="accent2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8508433-9C96-4E2E-9706-06B28986409E}" type="parTrans" cxnId="{243B3808-BD1A-4C66-B8D6-24CC70A1E9E2}">
      <dgm:prSet/>
      <dgm:spPr/>
      <dgm:t>
        <a:bodyPr/>
        <a:lstStyle/>
        <a:p>
          <a:endParaRPr lang="en-US"/>
        </a:p>
      </dgm:t>
    </dgm:pt>
    <dgm:pt modelId="{E0487861-59C9-4185-B546-8BE8C2389629}" type="sibTrans" cxnId="{243B3808-BD1A-4C66-B8D6-24CC70A1E9E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D28A7D7-1A25-43A4-BEA9-3C2E0D6F94C1}">
      <dgm:prSet phldrT="[Text]" custT="1"/>
      <dgm:spPr>
        <a:solidFill>
          <a:srgbClr val="92D05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rgbClr val="3C78D8">
                <a:lumMod val="50000"/>
              </a:srgbClr>
            </a:solidFill>
            <a:latin typeface="Cambria" panose="02040503050406030204" pitchFamily="18" charset="0"/>
            <a:ea typeface="Cambria" panose="02040503050406030204" pitchFamily="18" charset="0"/>
            <a:cs typeface="+mn-cs"/>
          </a:endParaRPr>
        </a:p>
      </dgm:t>
    </dgm:pt>
    <dgm:pt modelId="{C0284662-1275-45F4-B4D6-34328A93211A}" type="parTrans" cxnId="{9A4A6162-9F0F-430B-B953-E3A46FE6101E}">
      <dgm:prSet/>
      <dgm:spPr/>
      <dgm:t>
        <a:bodyPr/>
        <a:lstStyle/>
        <a:p>
          <a:endParaRPr lang="en-US"/>
        </a:p>
      </dgm:t>
    </dgm:pt>
    <dgm:pt modelId="{A3B56DF4-3810-44D0-8068-BC4D72CD9780}" type="sibTrans" cxnId="{9A4A6162-9F0F-430B-B953-E3A46FE6101E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9CF0BEF0-520C-4AC4-89F3-CA9F104B098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3C78D8">
                <a:lumMod val="50000"/>
              </a:srgbClr>
            </a:solidFill>
            <a:latin typeface="Cambria" panose="02040503050406030204" pitchFamily="18" charset="0"/>
            <a:ea typeface="Cambria" panose="02040503050406030204" pitchFamily="18" charset="0"/>
            <a:cs typeface="+mn-cs"/>
          </a:endParaRPr>
        </a:p>
      </dgm:t>
    </dgm:pt>
    <dgm:pt modelId="{B5814479-AE2F-4F1E-92A2-9E8B50704E46}" type="parTrans" cxnId="{AC694BD2-0BB8-4253-86DC-033D410F9379}">
      <dgm:prSet/>
      <dgm:spPr/>
      <dgm:t>
        <a:bodyPr/>
        <a:lstStyle/>
        <a:p>
          <a:endParaRPr lang="en-US"/>
        </a:p>
      </dgm:t>
    </dgm:pt>
    <dgm:pt modelId="{CC5A8DB3-7199-41F9-AD69-470B80EA868C}" type="sibTrans" cxnId="{AC694BD2-0BB8-4253-86DC-033D410F9379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6623E1D5-FBFA-458F-8493-E5FBEC933C3D}" type="pres">
      <dgm:prSet presAssocID="{2D0165A0-30F9-435C-8490-A012616A6754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EFEA9CC-DABB-41FB-8228-0E5CACF546D0}" type="pres">
      <dgm:prSet presAssocID="{37F2BB7F-4CAE-4753-8181-84E3BEAFD91F}" presName="composite" presStyleCnt="0"/>
      <dgm:spPr/>
    </dgm:pt>
    <dgm:pt modelId="{0013A6DF-78A4-48E6-A060-5CA2BF932292}" type="pres">
      <dgm:prSet presAssocID="{37F2BB7F-4CAE-4753-8181-84E3BEAFD91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6A664E-2F8A-4780-8366-7F713B222B31}" type="pres">
      <dgm:prSet presAssocID="{37F2BB7F-4CAE-4753-8181-84E3BEAFD91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D25D5B9-D00C-41E8-9BDA-FC90DC5DE62C}" type="pres">
      <dgm:prSet presAssocID="{37F2BB7F-4CAE-4753-8181-84E3BEAFD91F}" presName="BalanceSpacing" presStyleCnt="0"/>
      <dgm:spPr/>
    </dgm:pt>
    <dgm:pt modelId="{4A4050BF-0621-4DD2-90DB-20087E2CBFDB}" type="pres">
      <dgm:prSet presAssocID="{37F2BB7F-4CAE-4753-8181-84E3BEAFD91F}" presName="BalanceSpacing1" presStyleCnt="0"/>
      <dgm:spPr/>
    </dgm:pt>
    <dgm:pt modelId="{36F5E38C-51F3-4CEA-852B-3F164B7829B9}" type="pres">
      <dgm:prSet presAssocID="{E0487861-59C9-4185-B546-8BE8C2389629}" presName="Accent1Text" presStyleLbl="node1" presStyleIdx="1" presStyleCnt="6"/>
      <dgm:spPr/>
      <dgm:t>
        <a:bodyPr/>
        <a:lstStyle/>
        <a:p>
          <a:endParaRPr lang="en-US"/>
        </a:p>
      </dgm:t>
    </dgm:pt>
    <dgm:pt modelId="{D0DC084E-A54E-47CA-A894-65CAAB77BD3D}" type="pres">
      <dgm:prSet presAssocID="{E0487861-59C9-4185-B546-8BE8C2389629}" presName="spaceBetweenRectangles" presStyleCnt="0"/>
      <dgm:spPr/>
    </dgm:pt>
    <dgm:pt modelId="{B32AFCEC-E359-46EB-844A-336D924A78E6}" type="pres">
      <dgm:prSet presAssocID="{ED28A7D7-1A25-43A4-BEA9-3C2E0D6F94C1}" presName="composite" presStyleCnt="0"/>
      <dgm:spPr/>
    </dgm:pt>
    <dgm:pt modelId="{9DAFF350-7899-4329-A5EA-51D4CBBD02B8}" type="pres">
      <dgm:prSet presAssocID="{ED28A7D7-1A25-43A4-BEA9-3C2E0D6F94C1}" presName="Parent1" presStyleLbl="node1" presStyleIdx="2" presStyleCnt="6" custScaleX="11011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1DC19-CEF5-47B3-AB89-6A14C8885000}" type="pres">
      <dgm:prSet presAssocID="{ED28A7D7-1A25-43A4-BEA9-3C2E0D6F94C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7EF5A9E-99FD-4A09-8043-DB31773BFD9B}" type="pres">
      <dgm:prSet presAssocID="{ED28A7D7-1A25-43A4-BEA9-3C2E0D6F94C1}" presName="BalanceSpacing" presStyleCnt="0"/>
      <dgm:spPr/>
    </dgm:pt>
    <dgm:pt modelId="{AAE199C1-9FD6-445A-A0D6-5FD6B064FA11}" type="pres">
      <dgm:prSet presAssocID="{ED28A7D7-1A25-43A4-BEA9-3C2E0D6F94C1}" presName="BalanceSpacing1" presStyleCnt="0"/>
      <dgm:spPr/>
    </dgm:pt>
    <dgm:pt modelId="{F1A54453-C236-4190-A4AA-624459F952B9}" type="pres">
      <dgm:prSet presAssocID="{A3B56DF4-3810-44D0-8068-BC4D72CD9780}" presName="Accent1Text" presStyleLbl="node1" presStyleIdx="3" presStyleCnt="6"/>
      <dgm:spPr/>
      <dgm:t>
        <a:bodyPr/>
        <a:lstStyle/>
        <a:p>
          <a:endParaRPr lang="en-US"/>
        </a:p>
      </dgm:t>
    </dgm:pt>
    <dgm:pt modelId="{C1FC4C9C-72E3-4337-80BE-D4D124A4791D}" type="pres">
      <dgm:prSet presAssocID="{A3B56DF4-3810-44D0-8068-BC4D72CD9780}" presName="spaceBetweenRectangles" presStyleCnt="0"/>
      <dgm:spPr/>
    </dgm:pt>
    <dgm:pt modelId="{35D6EBD4-75B8-42C0-BA8F-82BA323E1AA8}" type="pres">
      <dgm:prSet presAssocID="{9CF0BEF0-520C-4AC4-89F3-CA9F104B098B}" presName="composite" presStyleCnt="0"/>
      <dgm:spPr/>
    </dgm:pt>
    <dgm:pt modelId="{65170A92-A1AC-4540-A422-32651985B6B5}" type="pres">
      <dgm:prSet presAssocID="{9CF0BEF0-520C-4AC4-89F3-CA9F104B09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05D23-FEE5-4CAB-8FC9-548ECDD1BD28}" type="pres">
      <dgm:prSet presAssocID="{9CF0BEF0-520C-4AC4-89F3-CA9F104B09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A720CB6-BA01-4C82-B6AE-F71AD002DDF3}" type="pres">
      <dgm:prSet presAssocID="{9CF0BEF0-520C-4AC4-89F3-CA9F104B098B}" presName="BalanceSpacing" presStyleCnt="0"/>
      <dgm:spPr/>
    </dgm:pt>
    <dgm:pt modelId="{BB7C16C7-A77C-412A-AA0F-E8E9C59B8729}" type="pres">
      <dgm:prSet presAssocID="{9CF0BEF0-520C-4AC4-89F3-CA9F104B098B}" presName="BalanceSpacing1" presStyleCnt="0"/>
      <dgm:spPr/>
    </dgm:pt>
    <dgm:pt modelId="{EDD62278-2A5E-49A0-8FC4-5F29AAD9910E}" type="pres">
      <dgm:prSet presAssocID="{CC5A8DB3-7199-41F9-AD69-470B80EA868C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AF19EA5B-5369-4D54-8E99-F9B0FC6F935D}" type="presOf" srcId="{A3B56DF4-3810-44D0-8068-BC4D72CD9780}" destId="{F1A54453-C236-4190-A4AA-624459F952B9}" srcOrd="0" destOrd="0" presId="urn:microsoft.com/office/officeart/2008/layout/AlternatingHexagons"/>
    <dgm:cxn modelId="{9A4A6162-9F0F-430B-B953-E3A46FE6101E}" srcId="{2D0165A0-30F9-435C-8490-A012616A6754}" destId="{ED28A7D7-1A25-43A4-BEA9-3C2E0D6F94C1}" srcOrd="1" destOrd="0" parTransId="{C0284662-1275-45F4-B4D6-34328A93211A}" sibTransId="{A3B56DF4-3810-44D0-8068-BC4D72CD9780}"/>
    <dgm:cxn modelId="{AC694BD2-0BB8-4253-86DC-033D410F9379}" srcId="{2D0165A0-30F9-435C-8490-A012616A6754}" destId="{9CF0BEF0-520C-4AC4-89F3-CA9F104B098B}" srcOrd="2" destOrd="0" parTransId="{B5814479-AE2F-4F1E-92A2-9E8B50704E46}" sibTransId="{CC5A8DB3-7199-41F9-AD69-470B80EA868C}"/>
    <dgm:cxn modelId="{B3521426-F07A-48A6-8CB5-E9A26779454D}" type="presOf" srcId="{CC5A8DB3-7199-41F9-AD69-470B80EA868C}" destId="{EDD62278-2A5E-49A0-8FC4-5F29AAD9910E}" srcOrd="0" destOrd="0" presId="urn:microsoft.com/office/officeart/2008/layout/AlternatingHexagons"/>
    <dgm:cxn modelId="{0DD7D84E-5C29-4120-91D2-C76079D17789}" type="presOf" srcId="{E0487861-59C9-4185-B546-8BE8C2389629}" destId="{36F5E38C-51F3-4CEA-852B-3F164B7829B9}" srcOrd="0" destOrd="0" presId="urn:microsoft.com/office/officeart/2008/layout/AlternatingHexagons"/>
    <dgm:cxn modelId="{243B3808-BD1A-4C66-B8D6-24CC70A1E9E2}" srcId="{2D0165A0-30F9-435C-8490-A012616A6754}" destId="{37F2BB7F-4CAE-4753-8181-84E3BEAFD91F}" srcOrd="0" destOrd="0" parTransId="{18508433-9C96-4E2E-9706-06B28986409E}" sibTransId="{E0487861-59C9-4185-B546-8BE8C2389629}"/>
    <dgm:cxn modelId="{580DD647-CE15-440C-90CD-A3EEFEDC7AB1}" type="presOf" srcId="{ED28A7D7-1A25-43A4-BEA9-3C2E0D6F94C1}" destId="{9DAFF350-7899-4329-A5EA-51D4CBBD02B8}" srcOrd="0" destOrd="0" presId="urn:microsoft.com/office/officeart/2008/layout/AlternatingHexagons"/>
    <dgm:cxn modelId="{CCB659F7-448F-480A-BD1F-D22709B631E6}" type="presOf" srcId="{9CF0BEF0-520C-4AC4-89F3-CA9F104B098B}" destId="{65170A92-A1AC-4540-A422-32651985B6B5}" srcOrd="0" destOrd="0" presId="urn:microsoft.com/office/officeart/2008/layout/AlternatingHexagons"/>
    <dgm:cxn modelId="{BB76CA7E-7BEC-4959-93D6-F8D93DAC84D6}" type="presOf" srcId="{37F2BB7F-4CAE-4753-8181-84E3BEAFD91F}" destId="{0013A6DF-78A4-48E6-A060-5CA2BF932292}" srcOrd="0" destOrd="0" presId="urn:microsoft.com/office/officeart/2008/layout/AlternatingHexagons"/>
    <dgm:cxn modelId="{EB8DACBB-262F-4825-A99B-0416D52BD73E}" type="presOf" srcId="{2D0165A0-30F9-435C-8490-A012616A6754}" destId="{6623E1D5-FBFA-458F-8493-E5FBEC933C3D}" srcOrd="0" destOrd="0" presId="urn:microsoft.com/office/officeart/2008/layout/AlternatingHexagons"/>
    <dgm:cxn modelId="{BB7B9EEB-2FC7-406F-A5B1-7C535E8C3CE3}" type="presParOf" srcId="{6623E1D5-FBFA-458F-8493-E5FBEC933C3D}" destId="{FEFEA9CC-DABB-41FB-8228-0E5CACF546D0}" srcOrd="0" destOrd="0" presId="urn:microsoft.com/office/officeart/2008/layout/AlternatingHexagons"/>
    <dgm:cxn modelId="{025DBF23-1958-4207-9A39-4D7D79A06B48}" type="presParOf" srcId="{FEFEA9CC-DABB-41FB-8228-0E5CACF546D0}" destId="{0013A6DF-78A4-48E6-A060-5CA2BF932292}" srcOrd="0" destOrd="0" presId="urn:microsoft.com/office/officeart/2008/layout/AlternatingHexagons"/>
    <dgm:cxn modelId="{B66F9274-78FC-424D-A0A2-D2D98F42A8AB}" type="presParOf" srcId="{FEFEA9CC-DABB-41FB-8228-0E5CACF546D0}" destId="{CF6A664E-2F8A-4780-8366-7F713B222B31}" srcOrd="1" destOrd="0" presId="urn:microsoft.com/office/officeart/2008/layout/AlternatingHexagons"/>
    <dgm:cxn modelId="{6A698E1B-13E3-42D8-868A-5A4585E349CF}" type="presParOf" srcId="{FEFEA9CC-DABB-41FB-8228-0E5CACF546D0}" destId="{9D25D5B9-D00C-41E8-9BDA-FC90DC5DE62C}" srcOrd="2" destOrd="0" presId="urn:microsoft.com/office/officeart/2008/layout/AlternatingHexagons"/>
    <dgm:cxn modelId="{3E86855E-A570-4FAC-905C-63C2F9C9D9E5}" type="presParOf" srcId="{FEFEA9CC-DABB-41FB-8228-0E5CACF546D0}" destId="{4A4050BF-0621-4DD2-90DB-20087E2CBFDB}" srcOrd="3" destOrd="0" presId="urn:microsoft.com/office/officeart/2008/layout/AlternatingHexagons"/>
    <dgm:cxn modelId="{EC488620-F2A5-4DC7-A8BC-C3519239DE53}" type="presParOf" srcId="{FEFEA9CC-DABB-41FB-8228-0E5CACF546D0}" destId="{36F5E38C-51F3-4CEA-852B-3F164B7829B9}" srcOrd="4" destOrd="0" presId="urn:microsoft.com/office/officeart/2008/layout/AlternatingHexagons"/>
    <dgm:cxn modelId="{54AA7668-2C9C-48E7-9E89-C2E1352E83D3}" type="presParOf" srcId="{6623E1D5-FBFA-458F-8493-E5FBEC933C3D}" destId="{D0DC084E-A54E-47CA-A894-65CAAB77BD3D}" srcOrd="1" destOrd="0" presId="urn:microsoft.com/office/officeart/2008/layout/AlternatingHexagons"/>
    <dgm:cxn modelId="{8F2A32DF-5BAA-4DC3-92EC-220DC89D77C9}" type="presParOf" srcId="{6623E1D5-FBFA-458F-8493-E5FBEC933C3D}" destId="{B32AFCEC-E359-46EB-844A-336D924A78E6}" srcOrd="2" destOrd="0" presId="urn:microsoft.com/office/officeart/2008/layout/AlternatingHexagons"/>
    <dgm:cxn modelId="{AC168D5F-4358-4801-9B7A-39D3E4F2AFF6}" type="presParOf" srcId="{B32AFCEC-E359-46EB-844A-336D924A78E6}" destId="{9DAFF350-7899-4329-A5EA-51D4CBBD02B8}" srcOrd="0" destOrd="0" presId="urn:microsoft.com/office/officeart/2008/layout/AlternatingHexagons"/>
    <dgm:cxn modelId="{FA2AD9B8-F36B-411A-96FB-6E2B2E2554AE}" type="presParOf" srcId="{B32AFCEC-E359-46EB-844A-336D924A78E6}" destId="{4141DC19-CEF5-47B3-AB89-6A14C8885000}" srcOrd="1" destOrd="0" presId="urn:microsoft.com/office/officeart/2008/layout/AlternatingHexagons"/>
    <dgm:cxn modelId="{A27910BE-AD94-4D55-B9DE-A27A9749E7E6}" type="presParOf" srcId="{B32AFCEC-E359-46EB-844A-336D924A78E6}" destId="{37EF5A9E-99FD-4A09-8043-DB31773BFD9B}" srcOrd="2" destOrd="0" presId="urn:microsoft.com/office/officeart/2008/layout/AlternatingHexagons"/>
    <dgm:cxn modelId="{1B3C68A4-A376-4199-B357-5D3DB4D4299B}" type="presParOf" srcId="{B32AFCEC-E359-46EB-844A-336D924A78E6}" destId="{AAE199C1-9FD6-445A-A0D6-5FD6B064FA11}" srcOrd="3" destOrd="0" presId="urn:microsoft.com/office/officeart/2008/layout/AlternatingHexagons"/>
    <dgm:cxn modelId="{788599B0-0819-40C1-A148-EA769A2F2E22}" type="presParOf" srcId="{B32AFCEC-E359-46EB-844A-336D924A78E6}" destId="{F1A54453-C236-4190-A4AA-624459F952B9}" srcOrd="4" destOrd="0" presId="urn:microsoft.com/office/officeart/2008/layout/AlternatingHexagons"/>
    <dgm:cxn modelId="{B33ECEBC-9510-4A8D-93F3-5A8EE6E99613}" type="presParOf" srcId="{6623E1D5-FBFA-458F-8493-E5FBEC933C3D}" destId="{C1FC4C9C-72E3-4337-80BE-D4D124A4791D}" srcOrd="3" destOrd="0" presId="urn:microsoft.com/office/officeart/2008/layout/AlternatingHexagons"/>
    <dgm:cxn modelId="{7FCF8F2D-4375-4819-A413-5F9276533FA3}" type="presParOf" srcId="{6623E1D5-FBFA-458F-8493-E5FBEC933C3D}" destId="{35D6EBD4-75B8-42C0-BA8F-82BA323E1AA8}" srcOrd="4" destOrd="0" presId="urn:microsoft.com/office/officeart/2008/layout/AlternatingHexagons"/>
    <dgm:cxn modelId="{BADF1FAD-5AB8-42C2-9DB5-FAE93DE51AB0}" type="presParOf" srcId="{35D6EBD4-75B8-42C0-BA8F-82BA323E1AA8}" destId="{65170A92-A1AC-4540-A422-32651985B6B5}" srcOrd="0" destOrd="0" presId="urn:microsoft.com/office/officeart/2008/layout/AlternatingHexagons"/>
    <dgm:cxn modelId="{E8D4E176-7017-4B6B-8B6A-79039CE42FCA}" type="presParOf" srcId="{35D6EBD4-75B8-42C0-BA8F-82BA323E1AA8}" destId="{92A05D23-FEE5-4CAB-8FC9-548ECDD1BD28}" srcOrd="1" destOrd="0" presId="urn:microsoft.com/office/officeart/2008/layout/AlternatingHexagons"/>
    <dgm:cxn modelId="{E5454DB6-C64C-4474-BE31-149518FEFBF8}" type="presParOf" srcId="{35D6EBD4-75B8-42C0-BA8F-82BA323E1AA8}" destId="{1A720CB6-BA01-4C82-B6AE-F71AD002DDF3}" srcOrd="2" destOrd="0" presId="urn:microsoft.com/office/officeart/2008/layout/AlternatingHexagons"/>
    <dgm:cxn modelId="{668C313C-047F-4823-B486-2C513EC67F4B}" type="presParOf" srcId="{35D6EBD4-75B8-42C0-BA8F-82BA323E1AA8}" destId="{BB7C16C7-A77C-412A-AA0F-E8E9C59B8729}" srcOrd="3" destOrd="0" presId="urn:microsoft.com/office/officeart/2008/layout/AlternatingHexagons"/>
    <dgm:cxn modelId="{5608D706-10BA-428B-AF36-DD7BCD893027}" type="presParOf" srcId="{35D6EBD4-75B8-42C0-BA8F-82BA323E1AA8}" destId="{EDD62278-2A5E-49A0-8FC4-5F29AAD9910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3A6DF-78A4-48E6-A060-5CA2BF932292}">
      <dsp:nvSpPr>
        <dsp:cNvPr id="0" name=""/>
        <dsp:cNvSpPr/>
      </dsp:nvSpPr>
      <dsp:spPr>
        <a:xfrm rot="5400000">
          <a:off x="2350695" y="79048"/>
          <a:ext cx="1212958" cy="1055274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solidFill>
              <a:schemeClr val="accent2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2593984" y="189225"/>
        <a:ext cx="726380" cy="834920"/>
      </dsp:txXfrm>
    </dsp:sp>
    <dsp:sp modelId="{CF6A664E-2F8A-4780-8366-7F713B222B31}">
      <dsp:nvSpPr>
        <dsp:cNvPr id="0" name=""/>
        <dsp:cNvSpPr/>
      </dsp:nvSpPr>
      <dsp:spPr>
        <a:xfrm>
          <a:off x="3516834" y="242798"/>
          <a:ext cx="1353662" cy="72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5E38C-51F3-4CEA-852B-3F164B7829B9}">
      <dsp:nvSpPr>
        <dsp:cNvPr id="0" name=""/>
        <dsp:cNvSpPr/>
      </dsp:nvSpPr>
      <dsp:spPr>
        <a:xfrm rot="5400000">
          <a:off x="1210999" y="79048"/>
          <a:ext cx="1212958" cy="105527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454288" y="189225"/>
        <a:ext cx="726380" cy="834920"/>
      </dsp:txXfrm>
    </dsp:sp>
    <dsp:sp modelId="{9DAFF350-7899-4329-A5EA-51D4CBBD02B8}">
      <dsp:nvSpPr>
        <dsp:cNvPr id="0" name=""/>
        <dsp:cNvSpPr/>
      </dsp:nvSpPr>
      <dsp:spPr>
        <a:xfrm rot="5400000">
          <a:off x="1778664" y="1055248"/>
          <a:ext cx="1212958" cy="1161994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rgbClr val="3C78D8">
                <a:lumMod val="50000"/>
              </a:srgbClr>
            </a:solidFill>
            <a:latin typeface="Cambria" panose="02040503050406030204" pitchFamily="18" charset="0"/>
            <a:ea typeface="Cambria" panose="02040503050406030204" pitchFamily="18" charset="0"/>
            <a:cs typeface="+mn-cs"/>
          </a:endParaRPr>
        </a:p>
      </dsp:txBody>
      <dsp:txXfrm rot="-5400000">
        <a:off x="1993743" y="1227679"/>
        <a:ext cx="782800" cy="817132"/>
      </dsp:txXfrm>
    </dsp:sp>
    <dsp:sp modelId="{4141DC19-CEF5-47B3-AB89-6A14C8885000}">
      <dsp:nvSpPr>
        <dsp:cNvPr id="0" name=""/>
        <dsp:cNvSpPr/>
      </dsp:nvSpPr>
      <dsp:spPr>
        <a:xfrm>
          <a:off x="503844" y="1272357"/>
          <a:ext cx="1309995" cy="72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54453-C236-4190-A4AA-624459F952B9}">
      <dsp:nvSpPr>
        <dsp:cNvPr id="0" name=""/>
        <dsp:cNvSpPr/>
      </dsp:nvSpPr>
      <dsp:spPr>
        <a:xfrm rot="5400000">
          <a:off x="2918360" y="1108608"/>
          <a:ext cx="1212958" cy="1055274"/>
        </a:xfrm>
        <a:prstGeom prst="hexagon">
          <a:avLst>
            <a:gd name="adj" fmla="val 25000"/>
            <a:gd name="vf" fmla="val 11547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161649" y="1218785"/>
        <a:ext cx="726380" cy="834920"/>
      </dsp:txXfrm>
    </dsp:sp>
    <dsp:sp modelId="{65170A92-A1AC-4540-A422-32651985B6B5}">
      <dsp:nvSpPr>
        <dsp:cNvPr id="0" name=""/>
        <dsp:cNvSpPr/>
      </dsp:nvSpPr>
      <dsp:spPr>
        <a:xfrm rot="5400000">
          <a:off x="2350695" y="2138167"/>
          <a:ext cx="1212958" cy="10552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3C78D8">
                <a:lumMod val="50000"/>
              </a:srgbClr>
            </a:solidFill>
            <a:latin typeface="Cambria" panose="02040503050406030204" pitchFamily="18" charset="0"/>
            <a:ea typeface="Cambria" panose="02040503050406030204" pitchFamily="18" charset="0"/>
            <a:cs typeface="+mn-cs"/>
          </a:endParaRPr>
        </a:p>
      </dsp:txBody>
      <dsp:txXfrm rot="-5400000">
        <a:off x="2593984" y="2248344"/>
        <a:ext cx="726380" cy="834920"/>
      </dsp:txXfrm>
    </dsp:sp>
    <dsp:sp modelId="{92A05D23-FEE5-4CAB-8FC9-548ECDD1BD28}">
      <dsp:nvSpPr>
        <dsp:cNvPr id="0" name=""/>
        <dsp:cNvSpPr/>
      </dsp:nvSpPr>
      <dsp:spPr>
        <a:xfrm>
          <a:off x="3516834" y="2301917"/>
          <a:ext cx="1353662" cy="72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62278-2A5E-49A0-8FC4-5F29AAD9910E}">
      <dsp:nvSpPr>
        <dsp:cNvPr id="0" name=""/>
        <dsp:cNvSpPr/>
      </dsp:nvSpPr>
      <dsp:spPr>
        <a:xfrm rot="5400000">
          <a:off x="1210999" y="2138167"/>
          <a:ext cx="1212958" cy="10552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454288" y="2248344"/>
        <a:ext cx="726380" cy="834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36858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00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91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16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SRf-6cCD2vQ0S8aY2GYUnIOkhw51iZ0/view?usp=sharing" TargetMode="External"/><Relationship Id="rId2" Type="http://schemas.openxmlformats.org/officeDocument/2006/relationships/hyperlink" Target="https://drive.google.com/file/d/12VJNBKjRGGXAP9xD8oIlVKHb9Mk8Fxw-/view?usp=sha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2SNDDyOsTMYZlpa6kjDeXuCT3Y1A4KAe/view?usp=shari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hermal_radiation" TargetMode="External"/><Relationship Id="rId3" Type="http://schemas.openxmlformats.org/officeDocument/2006/relationships/hyperlink" Target="https://en.wikipedia.org/wiki/Heat_exchanger" TargetMode="External"/><Relationship Id="rId7" Type="http://schemas.openxmlformats.org/officeDocument/2006/relationships/hyperlink" Target="https://en.wikipedia.org/wiki/Electronic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uilding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en.wikipedia.org/wiki/Car" TargetMode="External"/><Relationship Id="rId10" Type="http://schemas.openxmlformats.org/officeDocument/2006/relationships/hyperlink" Target="https://en.wikipedia.org/wiki/Thermal_conduction" TargetMode="External"/><Relationship Id="rId4" Type="http://schemas.openxmlformats.org/officeDocument/2006/relationships/hyperlink" Target="https://en.wikipedia.org/wiki/Thermal_energy" TargetMode="External"/><Relationship Id="rId9" Type="http://schemas.openxmlformats.org/officeDocument/2006/relationships/hyperlink" Target="https://en.wikipedia.org/wiki/Convec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0.png"/><Relationship Id="rId7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4662207" cy="1248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Presented By: </a:t>
            </a:r>
            <a:br>
              <a:rPr lang="en-US" sz="1200" dirty="0"/>
            </a:br>
            <a:r>
              <a:rPr lang="en-US" sz="1200" dirty="0"/>
              <a:t>                       1. Alif Jawad (1710156)</a:t>
            </a:r>
            <a:br>
              <a:rPr lang="en-US" sz="1200" dirty="0"/>
            </a:br>
            <a:r>
              <a:rPr lang="en-US" sz="1200" dirty="0"/>
              <a:t>                       2. </a:t>
            </a:r>
            <a:r>
              <a:rPr lang="en-US" sz="1200" dirty="0" err="1"/>
              <a:t>Yamin</a:t>
            </a:r>
            <a:r>
              <a:rPr lang="en-US" sz="1200" dirty="0"/>
              <a:t> Mansur (1710176)</a:t>
            </a:r>
            <a:br>
              <a:rPr lang="en-US" sz="1200" dirty="0"/>
            </a:br>
            <a:r>
              <a:rPr lang="en-US" sz="1200" dirty="0"/>
              <a:t>                       3. </a:t>
            </a:r>
            <a:r>
              <a:rPr lang="en-US" sz="1200" dirty="0" err="1"/>
              <a:t>Hriti</a:t>
            </a:r>
            <a:r>
              <a:rPr lang="en-US" sz="1200" dirty="0"/>
              <a:t> </a:t>
            </a:r>
            <a:r>
              <a:rPr lang="en-US" sz="1200" dirty="0" err="1"/>
              <a:t>Saha</a:t>
            </a:r>
            <a:r>
              <a:rPr lang="en-US" sz="1200" dirty="0"/>
              <a:t> (1710177)</a:t>
            </a:r>
            <a:br>
              <a:rPr lang="en-US" sz="1200" dirty="0"/>
            </a:br>
            <a:r>
              <a:rPr lang="en-US" sz="1200" dirty="0"/>
              <a:t>                       4. Al-Kabir Hossain (1610161)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0131E5-DAE5-4F77-AB38-498FA1E9B1F1}"/>
              </a:ext>
            </a:extLst>
          </p:cNvPr>
          <p:cNvSpPr txBox="1"/>
          <p:nvPr/>
        </p:nvSpPr>
        <p:spPr>
          <a:xfrm>
            <a:off x="2954991" y="356346"/>
            <a:ext cx="323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Radiator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1306DC-DFE3-40C0-81DA-9E0BF4B38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879BC-FBC9-4C32-B510-1D23C3F17866}"/>
              </a:ext>
            </a:extLst>
          </p:cNvPr>
          <p:cNvSpPr txBox="1"/>
          <p:nvPr/>
        </p:nvSpPr>
        <p:spPr>
          <a:xfrm>
            <a:off x="3032312" y="-133387"/>
            <a:ext cx="307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9262FF-36C5-49BA-89F6-3EFDC7B0496E}"/>
              </a:ext>
            </a:extLst>
          </p:cNvPr>
          <p:cNvSpPr txBox="1"/>
          <p:nvPr/>
        </p:nvSpPr>
        <p:spPr>
          <a:xfrm>
            <a:off x="346587" y="374444"/>
            <a:ext cx="125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Mesh</a:t>
            </a:r>
          </a:p>
        </p:txBody>
      </p:sp>
      <p:pic>
        <p:nvPicPr>
          <p:cNvPr id="6" name="Picture 5" descr="Graphical user interface, arrow&#10;&#10;Description automatically generated">
            <a:extLst>
              <a:ext uri="{FF2B5EF4-FFF2-40B4-BE49-F238E27FC236}">
                <a16:creationId xmlns:a16="http://schemas.microsoft.com/office/drawing/2014/main" xmlns="" id="{6889CFD4-2147-48D0-9AA2-06D8658FB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725" r="422" b="6169"/>
          <a:stretch/>
        </p:blipFill>
        <p:spPr>
          <a:xfrm>
            <a:off x="346587" y="774554"/>
            <a:ext cx="6268701" cy="3340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raphical user interface, arrow&#10;&#10;Description automatically generated">
            <a:extLst>
              <a:ext uri="{FF2B5EF4-FFF2-40B4-BE49-F238E27FC236}">
                <a16:creationId xmlns:a16="http://schemas.microsoft.com/office/drawing/2014/main" xmlns="" id="{251336DE-B9F1-4AFA-AF10-EA8D0BA27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11" r="84597" b="8817"/>
          <a:stretch/>
        </p:blipFill>
        <p:spPr>
          <a:xfrm>
            <a:off x="6805810" y="2444677"/>
            <a:ext cx="1954161" cy="4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38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1306DC-DFE3-40C0-81DA-9E0BF4B38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879BC-FBC9-4C32-B510-1D23C3F17866}"/>
              </a:ext>
            </a:extLst>
          </p:cNvPr>
          <p:cNvSpPr txBox="1"/>
          <p:nvPr/>
        </p:nvSpPr>
        <p:spPr>
          <a:xfrm>
            <a:off x="3032312" y="-103890"/>
            <a:ext cx="307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A3864B-0C01-4BFE-B245-BA480BC268C7}"/>
              </a:ext>
            </a:extLst>
          </p:cNvPr>
          <p:cNvSpPr txBox="1"/>
          <p:nvPr/>
        </p:nvSpPr>
        <p:spPr>
          <a:xfrm>
            <a:off x="348756" y="316402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Setup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A70800A2-0068-4B77-BCC2-8584C44EC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57" t="21056" r="1693" b="21292"/>
          <a:stretch/>
        </p:blipFill>
        <p:spPr>
          <a:xfrm>
            <a:off x="1672046" y="844731"/>
            <a:ext cx="5954098" cy="3247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281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1306DC-DFE3-40C0-81DA-9E0BF4B38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879BC-FBC9-4C32-B510-1D23C3F17866}"/>
              </a:ext>
            </a:extLst>
          </p:cNvPr>
          <p:cNvSpPr txBox="1"/>
          <p:nvPr/>
        </p:nvSpPr>
        <p:spPr>
          <a:xfrm>
            <a:off x="3032312" y="-103890"/>
            <a:ext cx="307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A3864B-0C01-4BFE-B245-BA480BC268C7}"/>
              </a:ext>
            </a:extLst>
          </p:cNvPr>
          <p:cNvSpPr txBox="1"/>
          <p:nvPr/>
        </p:nvSpPr>
        <p:spPr>
          <a:xfrm>
            <a:off x="356129" y="32398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Setup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ED364214-8C8D-44E9-A4DB-A21858AF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1" t="46166" r="55322" b="16272"/>
          <a:stretch/>
        </p:blipFill>
        <p:spPr>
          <a:xfrm>
            <a:off x="2398385" y="1248062"/>
            <a:ext cx="3870014" cy="264737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146D61D-1219-4792-970E-8E0AB14E3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0" t="18352" r="68306" b="41648"/>
          <a:stretch/>
        </p:blipFill>
        <p:spPr>
          <a:xfrm>
            <a:off x="6671926" y="1248063"/>
            <a:ext cx="2159199" cy="27135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99DD0EA9-941B-494E-BCA4-82399BCFD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1792" r="85967" b="5090"/>
          <a:stretch/>
        </p:blipFill>
        <p:spPr>
          <a:xfrm>
            <a:off x="726497" y="724096"/>
            <a:ext cx="1369280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3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1306DC-DFE3-40C0-81DA-9E0BF4B38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879BC-FBC9-4C32-B510-1D23C3F17866}"/>
              </a:ext>
            </a:extLst>
          </p:cNvPr>
          <p:cNvSpPr txBox="1"/>
          <p:nvPr/>
        </p:nvSpPr>
        <p:spPr>
          <a:xfrm>
            <a:off x="3032312" y="-121024"/>
            <a:ext cx="307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15BD94-EBDA-40FE-92AA-13C5511EBBC5}"/>
              </a:ext>
            </a:extLst>
          </p:cNvPr>
          <p:cNvSpPr txBox="1"/>
          <p:nvPr/>
        </p:nvSpPr>
        <p:spPr>
          <a:xfrm>
            <a:off x="201707" y="232919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Results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0BC1B5C4-7229-4111-9A72-9BC01D12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" t="2091" r="523" b="6539"/>
          <a:stretch/>
        </p:blipFill>
        <p:spPr>
          <a:xfrm>
            <a:off x="463923" y="633029"/>
            <a:ext cx="7933765" cy="39568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21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02D821-229E-4918-A12F-BEFB9744F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E533A2-2AE3-48AF-AB69-3EB49801327A}"/>
              </a:ext>
            </a:extLst>
          </p:cNvPr>
          <p:cNvSpPr txBox="1"/>
          <p:nvPr/>
        </p:nvSpPr>
        <p:spPr>
          <a:xfrm>
            <a:off x="2191871" y="174765"/>
            <a:ext cx="545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Areas of Modification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07A30E47-B048-4A41-AFCC-02E3F9AA8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374554"/>
              </p:ext>
            </p:extLst>
          </p:nvPr>
        </p:nvGraphicFramePr>
        <p:xfrm>
          <a:off x="1994647" y="988358"/>
          <a:ext cx="5374341" cy="327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2326DF-CD58-4A8D-8423-F5D911F11F4C}"/>
              </a:ext>
            </a:extLst>
          </p:cNvPr>
          <p:cNvSpPr txBox="1"/>
          <p:nvPr/>
        </p:nvSpPr>
        <p:spPr>
          <a:xfrm>
            <a:off x="3388658" y="1304365"/>
            <a:ext cx="100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 inlet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E19D52-4EEF-4D22-957F-5A9B0F23B606}"/>
              </a:ext>
            </a:extLst>
          </p:cNvPr>
          <p:cNvSpPr txBox="1"/>
          <p:nvPr/>
        </p:nvSpPr>
        <p:spPr>
          <a:xfrm>
            <a:off x="4527297" y="1304365"/>
            <a:ext cx="1093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rgbClr val="3C78D8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Type of convection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629B39-DC05-4AC4-9DD1-C80AF45DE97E}"/>
              </a:ext>
            </a:extLst>
          </p:cNvPr>
          <p:cNvSpPr txBox="1"/>
          <p:nvPr/>
        </p:nvSpPr>
        <p:spPr>
          <a:xfrm>
            <a:off x="3771855" y="2467535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200" dirty="0">
                <a:solidFill>
                  <a:srgbClr val="3C78D8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Solid material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58FC8A-3A28-4C22-B15A-A2258A7462FC}"/>
              </a:ext>
            </a:extLst>
          </p:cNvPr>
          <p:cNvSpPr txBox="1"/>
          <p:nvPr/>
        </p:nvSpPr>
        <p:spPr>
          <a:xfrm>
            <a:off x="5202211" y="246753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3C78D8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Coolant</a:t>
            </a:r>
          </a:p>
        </p:txBody>
      </p:sp>
    </p:spTree>
    <p:extLst>
      <p:ext uri="{BB962C8B-B14F-4D97-AF65-F5344CB8AC3E}">
        <p14:creationId xmlns:p14="http://schemas.microsoft.com/office/powerpoint/2010/main" val="41318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9EC7677-80DA-4E07-819B-4DE8653EB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B3DAD8-EF61-453F-BDC6-6468D8A7EBEA}"/>
              </a:ext>
            </a:extLst>
          </p:cNvPr>
          <p:cNvSpPr txBox="1"/>
          <p:nvPr/>
        </p:nvSpPr>
        <p:spPr>
          <a:xfrm>
            <a:off x="850527" y="-107404"/>
            <a:ext cx="75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Analysis in case of modifications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09910F-C1A1-47DD-B1B4-4E5C78445871}"/>
              </a:ext>
            </a:extLst>
          </p:cNvPr>
          <p:cNvSpPr txBox="1"/>
          <p:nvPr/>
        </p:nvSpPr>
        <p:spPr>
          <a:xfrm>
            <a:off x="221877" y="349246"/>
            <a:ext cx="63466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Change in temperature due to change in inlet velocity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F128251-0515-40DD-9A69-11900112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889275"/>
            <a:ext cx="3859307" cy="3043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A3D3AE02-E846-4BB8-B7AD-91562BBF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4" y="858933"/>
            <a:ext cx="3921131" cy="30571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E4693B-0B5B-4FAC-80CD-421A40FFCF3D}"/>
              </a:ext>
            </a:extLst>
          </p:cNvPr>
          <p:cNvSpPr txBox="1"/>
          <p:nvPr/>
        </p:nvSpPr>
        <p:spPr>
          <a:xfrm>
            <a:off x="850527" y="3946448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Inlet velocity (v=0.05 m/s)</a:t>
            </a:r>
          </a:p>
          <a:p>
            <a:r>
              <a:rPr lang="en-US" b="1" dirty="0" err="1"/>
              <a:t>Ti</a:t>
            </a:r>
            <a:r>
              <a:rPr lang="en-US" b="1" dirty="0"/>
              <a:t>=353K , To=343.1K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054C7E-F0D0-44B1-B600-7DDCDE9A1F6B}"/>
              </a:ext>
            </a:extLst>
          </p:cNvPr>
          <p:cNvSpPr txBox="1"/>
          <p:nvPr/>
        </p:nvSpPr>
        <p:spPr>
          <a:xfrm>
            <a:off x="5251077" y="3916066"/>
            <a:ext cx="2345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Inlet velocity (v=0.08 m/s)</a:t>
            </a:r>
          </a:p>
          <a:p>
            <a:r>
              <a:rPr lang="en-US" b="1" dirty="0" err="1"/>
              <a:t>Ti</a:t>
            </a:r>
            <a:r>
              <a:rPr lang="en-US" b="1" dirty="0"/>
              <a:t>=353K , To=345.8 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8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9EC7677-80DA-4E07-819B-4DE8653EB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B3DAD8-EF61-453F-BDC6-6468D8A7EBEA}"/>
              </a:ext>
            </a:extLst>
          </p:cNvPr>
          <p:cNvSpPr txBox="1"/>
          <p:nvPr/>
        </p:nvSpPr>
        <p:spPr>
          <a:xfrm>
            <a:off x="850527" y="-107404"/>
            <a:ext cx="75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Analysis in case of modifications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09910F-C1A1-47DD-B1B4-4E5C78445871}"/>
              </a:ext>
            </a:extLst>
          </p:cNvPr>
          <p:cNvSpPr txBox="1"/>
          <p:nvPr/>
        </p:nvSpPr>
        <p:spPr>
          <a:xfrm>
            <a:off x="221877" y="349246"/>
            <a:ext cx="63466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Change in temperature due to change in inlet 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E4693B-0B5B-4FAC-80CD-421A40FFCF3D}"/>
              </a:ext>
            </a:extLst>
          </p:cNvPr>
          <p:cNvSpPr txBox="1"/>
          <p:nvPr/>
        </p:nvSpPr>
        <p:spPr>
          <a:xfrm>
            <a:off x="850527" y="4023788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Inlet velocity (v=0.15 m/s)</a:t>
            </a:r>
          </a:p>
          <a:p>
            <a:r>
              <a:rPr lang="en-US" b="1" dirty="0" err="1"/>
              <a:t>Ti</a:t>
            </a:r>
            <a:r>
              <a:rPr lang="en-US" b="1" dirty="0"/>
              <a:t>=353K , To=348.5K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054C7E-F0D0-44B1-B600-7DDCDE9A1F6B}"/>
              </a:ext>
            </a:extLst>
          </p:cNvPr>
          <p:cNvSpPr txBox="1"/>
          <p:nvPr/>
        </p:nvSpPr>
        <p:spPr>
          <a:xfrm>
            <a:off x="5244352" y="4055662"/>
            <a:ext cx="2803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Inlet velocity (v=0.2 m/s)</a:t>
            </a:r>
          </a:p>
          <a:p>
            <a:r>
              <a:rPr lang="en-US" b="1" dirty="0" err="1"/>
              <a:t>Ti</a:t>
            </a:r>
            <a:r>
              <a:rPr lang="en-US" b="1" dirty="0"/>
              <a:t>=353K , To=351.5 K</a:t>
            </a:r>
          </a:p>
          <a:p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C159684-7368-44A1-B6FB-1236C281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4" t="11895" r="421" b="6790"/>
          <a:stretch/>
        </p:blipFill>
        <p:spPr>
          <a:xfrm>
            <a:off x="132257" y="794756"/>
            <a:ext cx="4500254" cy="32290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xmlns="" id="{435113E9-F578-47C4-B6C3-018F276FA584}"/>
              </a:ext>
            </a:extLst>
          </p:cNvPr>
          <p:cNvSpPr/>
          <p:nvPr/>
        </p:nvSpPr>
        <p:spPr>
          <a:xfrm>
            <a:off x="2804819" y="715605"/>
            <a:ext cx="1600200" cy="80821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Case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xmlns="" id="{28BB30AB-72A0-4840-92FF-288A52F9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08" y="794756"/>
            <a:ext cx="4283867" cy="32290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0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3F2B4E2-3E4D-4BC5-9F04-18D3B8B3B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C0D195-EEA9-47F9-9AD9-05BA5C310808}"/>
              </a:ext>
            </a:extLst>
          </p:cNvPr>
          <p:cNvSpPr txBox="1"/>
          <p:nvPr/>
        </p:nvSpPr>
        <p:spPr>
          <a:xfrm>
            <a:off x="1332170" y="-67236"/>
            <a:ext cx="64796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Analysis in case of modifications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AF1A27-95ED-429E-B7FF-EF4EE2243B2C}"/>
              </a:ext>
            </a:extLst>
          </p:cNvPr>
          <p:cNvSpPr txBox="1"/>
          <p:nvPr/>
        </p:nvSpPr>
        <p:spPr>
          <a:xfrm>
            <a:off x="349624" y="430307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Change in temperature due to convection type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2B76EA9F-15A7-45CE-B898-8924065EB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6" t="9411" r="423" b="6169"/>
          <a:stretch/>
        </p:blipFill>
        <p:spPr>
          <a:xfrm>
            <a:off x="200811" y="791872"/>
            <a:ext cx="4283019" cy="3154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table&#10;&#10;Description automatically generated">
            <a:extLst>
              <a:ext uri="{FF2B5EF4-FFF2-40B4-BE49-F238E27FC236}">
                <a16:creationId xmlns:a16="http://schemas.microsoft.com/office/drawing/2014/main" xmlns="" id="{82047334-2CA9-4792-AA26-BC1E8D9A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72" y="791872"/>
            <a:ext cx="4283017" cy="3154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60C02E-375B-4DCB-A28C-305582663130}"/>
              </a:ext>
            </a:extLst>
          </p:cNvPr>
          <p:cNvSpPr txBox="1"/>
          <p:nvPr/>
        </p:nvSpPr>
        <p:spPr>
          <a:xfrm>
            <a:off x="820271" y="3946712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FORCED CONVECTION(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T=4.5K)</a:t>
            </a:r>
          </a:p>
          <a:p>
            <a:r>
              <a:rPr lang="en-US" sz="1200" b="1" dirty="0">
                <a:solidFill>
                  <a:srgbClr val="002060"/>
                </a:solidFill>
              </a:rPr>
              <a:t>Greater heat transfer co-efficient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7C5F73-9A17-4A51-9C93-66A8E670AE1F}"/>
              </a:ext>
            </a:extLst>
          </p:cNvPr>
          <p:cNvSpPr txBox="1"/>
          <p:nvPr/>
        </p:nvSpPr>
        <p:spPr>
          <a:xfrm>
            <a:off x="5150223" y="3946712"/>
            <a:ext cx="27174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NATURAL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b="1" dirty="0">
                <a:solidFill>
                  <a:srgbClr val="002060"/>
                </a:solidFill>
              </a:rPr>
              <a:t>CONVECTION(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T=0.5K)</a:t>
            </a:r>
          </a:p>
          <a:p>
            <a:r>
              <a:rPr lang="en-US" sz="1200" b="1" dirty="0">
                <a:solidFill>
                  <a:srgbClr val="002060"/>
                </a:solidFill>
              </a:rPr>
              <a:t>Smaller heat transfer co-efficient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7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3F2B4E2-3E4D-4BC5-9F04-18D3B8B3B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C0D195-EEA9-47F9-9AD9-05BA5C310808}"/>
              </a:ext>
            </a:extLst>
          </p:cNvPr>
          <p:cNvSpPr txBox="1"/>
          <p:nvPr/>
        </p:nvSpPr>
        <p:spPr>
          <a:xfrm>
            <a:off x="1332170" y="-67236"/>
            <a:ext cx="64796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Analysis in case of modifications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AF1A27-95ED-429E-B7FF-EF4EE2243B2C}"/>
              </a:ext>
            </a:extLst>
          </p:cNvPr>
          <p:cNvSpPr txBox="1"/>
          <p:nvPr/>
        </p:nvSpPr>
        <p:spPr>
          <a:xfrm>
            <a:off x="349624" y="430307"/>
            <a:ext cx="472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Change in temperature due to </a:t>
            </a:r>
            <a:r>
              <a:rPr lang="en-US" b="1" dirty="0"/>
              <a:t>solid material type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60C02E-375B-4DCB-A28C-305582663130}"/>
              </a:ext>
            </a:extLst>
          </p:cNvPr>
          <p:cNvSpPr txBox="1"/>
          <p:nvPr/>
        </p:nvSpPr>
        <p:spPr>
          <a:xfrm>
            <a:off x="1069041" y="3990349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2060"/>
                </a:solidFill>
              </a:rPr>
              <a:t>Aluminium</a:t>
            </a:r>
            <a:r>
              <a:rPr lang="en-US" sz="1200" b="1" dirty="0">
                <a:solidFill>
                  <a:srgbClr val="002060"/>
                </a:solidFill>
              </a:rPr>
              <a:t>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T=4.5K)</a:t>
            </a:r>
          </a:p>
          <a:p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7C5F73-9A17-4A51-9C93-66A8E670AE1F}"/>
              </a:ext>
            </a:extLst>
          </p:cNvPr>
          <p:cNvSpPr txBox="1"/>
          <p:nvPr/>
        </p:nvSpPr>
        <p:spPr>
          <a:xfrm>
            <a:off x="6195421" y="3986614"/>
            <a:ext cx="1359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Copper(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T=7K)</a:t>
            </a:r>
          </a:p>
          <a:p>
            <a:endParaRPr lang="en-US"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5182CE4C-CAE3-4274-A314-8B6714DE1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6" t="9411" r="423" b="6169"/>
          <a:stretch/>
        </p:blipFill>
        <p:spPr>
          <a:xfrm>
            <a:off x="200811" y="791872"/>
            <a:ext cx="4283019" cy="3154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xmlns="" id="{8B6D56B3-5885-4E96-A049-D306A734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23" y="791871"/>
            <a:ext cx="4135865" cy="3154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5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CD16697-253D-424F-BC5D-0E6357E84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BE3D6C-628E-4E51-9705-0980EB60EBF6}"/>
              </a:ext>
            </a:extLst>
          </p:cNvPr>
          <p:cNvSpPr txBox="1"/>
          <p:nvPr/>
        </p:nvSpPr>
        <p:spPr>
          <a:xfrm>
            <a:off x="793750" y="387350"/>
            <a:ext cx="582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Reasons for choosing </a:t>
            </a:r>
            <a:r>
              <a:rPr lang="en-US" sz="20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Aluminium</a:t>
            </a: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over Copper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8511D2-3A0F-48AC-B014-24D43D2C128B}"/>
              </a:ext>
            </a:extLst>
          </p:cNvPr>
          <p:cNvSpPr txBox="1"/>
          <p:nvPr/>
        </p:nvSpPr>
        <p:spPr>
          <a:xfrm>
            <a:off x="914400" y="1060450"/>
            <a:ext cx="5454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to Weight ratio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Malleable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Efficient</a:t>
            </a:r>
          </a:p>
        </p:txBody>
      </p:sp>
    </p:spTree>
    <p:extLst>
      <p:ext uri="{BB962C8B-B14F-4D97-AF65-F5344CB8AC3E}">
        <p14:creationId xmlns:p14="http://schemas.microsoft.com/office/powerpoint/2010/main" val="6067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90199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12789" y="118033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Calculation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Demonstration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Scopes, Uses and Our Objective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Simulation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3F2B4E2-3E4D-4BC5-9F04-18D3B8B3B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C0D195-EEA9-47F9-9AD9-05BA5C310808}"/>
              </a:ext>
            </a:extLst>
          </p:cNvPr>
          <p:cNvSpPr txBox="1"/>
          <p:nvPr/>
        </p:nvSpPr>
        <p:spPr>
          <a:xfrm>
            <a:off x="1332170" y="-67236"/>
            <a:ext cx="64796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Analysis in case of modifications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AF1A27-95ED-429E-B7FF-EF4EE2243B2C}"/>
              </a:ext>
            </a:extLst>
          </p:cNvPr>
          <p:cNvSpPr txBox="1"/>
          <p:nvPr/>
        </p:nvSpPr>
        <p:spPr>
          <a:xfrm>
            <a:off x="349624" y="430307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Change in temperature due to liquid</a:t>
            </a:r>
            <a:r>
              <a:rPr lang="en-US" b="1" dirty="0"/>
              <a:t> material type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60C02E-375B-4DCB-A28C-305582663130}"/>
              </a:ext>
            </a:extLst>
          </p:cNvPr>
          <p:cNvSpPr txBox="1"/>
          <p:nvPr/>
        </p:nvSpPr>
        <p:spPr>
          <a:xfrm>
            <a:off x="1069041" y="399034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Water(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T=4.5K)</a:t>
            </a:r>
          </a:p>
          <a:p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7C5F73-9A17-4A51-9C93-66A8E670AE1F}"/>
              </a:ext>
            </a:extLst>
          </p:cNvPr>
          <p:cNvSpPr txBox="1"/>
          <p:nvPr/>
        </p:nvSpPr>
        <p:spPr>
          <a:xfrm>
            <a:off x="6195420" y="4046266"/>
            <a:ext cx="19335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Ethylene Glycol(</a:t>
            </a:r>
            <a:r>
              <a:rPr lang="el-GR" sz="1200" b="1" dirty="0">
                <a:solidFill>
                  <a:srgbClr val="002060"/>
                </a:solidFill>
              </a:rPr>
              <a:t>Δ</a:t>
            </a:r>
            <a:r>
              <a:rPr lang="en-US" sz="1200" b="1" dirty="0">
                <a:solidFill>
                  <a:srgbClr val="002060"/>
                </a:solidFill>
              </a:rPr>
              <a:t>T=8K)</a:t>
            </a:r>
          </a:p>
          <a:p>
            <a:endParaRPr lang="en-US"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5182CE4C-CAE3-4274-A314-8B6714DE1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6" t="9411" r="423" b="6169"/>
          <a:stretch/>
        </p:blipFill>
        <p:spPr>
          <a:xfrm>
            <a:off x="163372" y="768853"/>
            <a:ext cx="4283019" cy="3154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xmlns="" id="{0F2DAC09-E70F-40AB-8303-B7E0D3A7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81" y="738084"/>
            <a:ext cx="4210747" cy="32936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195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C101B5-D4D0-4371-A739-588738D2F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42CADD-2F26-4CF4-8A9D-496C328D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92" y="860611"/>
            <a:ext cx="3549462" cy="3422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6FF0E7-236C-4A71-8F61-2FA059743FBC}"/>
              </a:ext>
            </a:extLst>
          </p:cNvPr>
          <p:cNvSpPr txBox="1"/>
          <p:nvPr/>
        </p:nvSpPr>
        <p:spPr>
          <a:xfrm>
            <a:off x="2889205" y="134470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2818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AAFE9AF-E409-4F6F-8B76-18A45C18B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12AEA3-0B24-4852-B4B6-7DFBBBF0C12E}"/>
              </a:ext>
            </a:extLst>
          </p:cNvPr>
          <p:cNvSpPr txBox="1"/>
          <p:nvPr/>
        </p:nvSpPr>
        <p:spPr>
          <a:xfrm>
            <a:off x="2918012" y="672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75000"/>
                  </a:schemeClr>
                </a:solidFill>
              </a:rPr>
              <a:t>Project Demonstration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7839" y="1097548"/>
            <a:ext cx="453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1. Measurement of air velocity by anemometer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839" y="1476462"/>
            <a:ext cx="3875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2. Taking hot water from tank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839" y="1855376"/>
            <a:ext cx="42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3.Measurement of temperature drop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839" y="732730"/>
            <a:ext cx="374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Links of our project demonstration videos.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CA6B0C-A87E-4268-934C-21122D416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1E97EB-C72B-4A5A-8ADB-618B1943F03F}"/>
              </a:ext>
            </a:extLst>
          </p:cNvPr>
          <p:cNvSpPr txBox="1"/>
          <p:nvPr/>
        </p:nvSpPr>
        <p:spPr>
          <a:xfrm>
            <a:off x="2949600" y="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Result Comparison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8D28D06-AD07-4616-95A1-601E71016F19}"/>
              </a:ext>
            </a:extLst>
          </p:cNvPr>
          <p:cNvCxnSpPr/>
          <p:nvPr/>
        </p:nvCxnSpPr>
        <p:spPr>
          <a:xfrm>
            <a:off x="4208929" y="779928"/>
            <a:ext cx="0" cy="334159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B0C1E3-EE0D-4B48-8D0F-4CC140EB7488}"/>
              </a:ext>
            </a:extLst>
          </p:cNvPr>
          <p:cNvSpPr txBox="1"/>
          <p:nvPr/>
        </p:nvSpPr>
        <p:spPr>
          <a:xfrm>
            <a:off x="742166" y="779929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Theoretical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A0E2092-7017-43DD-A936-78891135372B}"/>
              </a:ext>
            </a:extLst>
          </p:cNvPr>
          <p:cNvSpPr txBox="1"/>
          <p:nvPr/>
        </p:nvSpPr>
        <p:spPr>
          <a:xfrm>
            <a:off x="5227266" y="77992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138076-8B88-4CE6-A0A0-E76D7F5AA1C9}"/>
              </a:ext>
            </a:extLst>
          </p:cNvPr>
          <p:cNvSpPr txBox="1"/>
          <p:nvPr/>
        </p:nvSpPr>
        <p:spPr>
          <a:xfrm>
            <a:off x="742166" y="1694329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drop= 10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5BA343-2AD7-4737-BDE0-9F88FC1C44FE}"/>
              </a:ext>
            </a:extLst>
          </p:cNvPr>
          <p:cNvSpPr txBox="1"/>
          <p:nvPr/>
        </p:nvSpPr>
        <p:spPr>
          <a:xfrm>
            <a:off x="4995582" y="1694328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drop =18 K</a:t>
            </a:r>
          </a:p>
        </p:txBody>
      </p:sp>
    </p:spTree>
    <p:extLst>
      <p:ext uri="{BB962C8B-B14F-4D97-AF65-F5344CB8AC3E}">
        <p14:creationId xmlns:p14="http://schemas.microsoft.com/office/powerpoint/2010/main" val="15894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4E172E7-3428-444C-B1CB-C5ACFFB6D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DBA83D-D9CD-40C3-8CF8-9B20CEF39FDC}"/>
              </a:ext>
            </a:extLst>
          </p:cNvPr>
          <p:cNvSpPr txBox="1"/>
          <p:nvPr/>
        </p:nvSpPr>
        <p:spPr>
          <a:xfrm>
            <a:off x="1651000" y="419100"/>
            <a:ext cx="528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Reasons for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9320AD-3A84-43D1-A971-DA35D492894E}"/>
              </a:ext>
            </a:extLst>
          </p:cNvPr>
          <p:cNvSpPr txBox="1"/>
          <p:nvPr/>
        </p:nvSpPr>
        <p:spPr>
          <a:xfrm>
            <a:off x="984250" y="1409700"/>
            <a:ext cx="60007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Radiation heat loss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</a:t>
            </a:r>
            <a:r>
              <a:rPr lang="en-US" dirty="0"/>
              <a:t>pipe for water </a:t>
            </a:r>
            <a:r>
              <a:rPr lang="en-US" dirty="0" smtClean="0"/>
              <a:t>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Inlet and free stream temp were not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Uniform mass flow rate was not ensured.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ncreased efficiency of radiator leads to a decrease in energy bills, Modern radiators channel water more efficiently using less coolant 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urrent radiators experience large resistance to heat transfer caused by air flowing over radiator, it also imposes limitations on design of vehicle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roduction of hybrid vehicles are increasing that require efficient heat exchangers for battery cooling(e.g: electric vehicles)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 threat is leaks in the radiator.Most common causes is the leaks in hoses , but there can be leak in radiator itself.Rust are bound to occur when air,metaland liquid. </a:t>
            </a:r>
            <a:endParaRPr sz="11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DC4501-1ABB-4FC0-9A46-C679AE62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62" y="889000"/>
            <a:ext cx="7483075" cy="1682750"/>
          </a:xfrm>
        </p:spPr>
        <p:txBody>
          <a:bodyPr/>
          <a:lstStyle/>
          <a:p>
            <a:r>
              <a:rPr lang="en-US" sz="7200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9036389-78BF-474B-B5C4-B161EF14B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636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194468" y="180970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90C3139-9A2F-4A2A-BC02-CBA439DA5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5F24F8-66EC-4BD0-B313-550234BF29F9}"/>
              </a:ext>
            </a:extLst>
          </p:cNvPr>
          <p:cNvSpPr txBox="1"/>
          <p:nvPr/>
        </p:nvSpPr>
        <p:spPr>
          <a:xfrm>
            <a:off x="2766732" y="-78208"/>
            <a:ext cx="361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pic>
        <p:nvPicPr>
          <p:cNvPr id="5" name="Picture 4" descr="Two people standing in front of a car on fire&#10;&#10;Description automatically generated with medium confidence">
            <a:extLst>
              <a:ext uri="{FF2B5EF4-FFF2-40B4-BE49-F238E27FC236}">
                <a16:creationId xmlns:a16="http://schemas.microsoft.com/office/drawing/2014/main" xmlns="" id="{C11387E3-9791-4393-8E47-E1380C5B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5" y="2429731"/>
            <a:ext cx="3768537" cy="2063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70D69E-A4C7-4E8D-BA9B-0E8A7610B53A}"/>
              </a:ext>
            </a:extLst>
          </p:cNvPr>
          <p:cNvSpPr txBox="1"/>
          <p:nvPr/>
        </p:nvSpPr>
        <p:spPr>
          <a:xfrm>
            <a:off x="326092" y="564614"/>
            <a:ext cx="4441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Radiators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eat exchanger"/>
              </a:rPr>
              <a:t>heat exchangers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used to transfer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hermal energy"/>
              </a:rPr>
              <a:t>thermal energy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from one medium to another for the purpose of cooling and heating. The majority of radiators are constructed to function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ar"/>
              </a:rPr>
              <a:t>cars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Building"/>
              </a:rPr>
              <a:t>buildings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Electronics"/>
              </a:rPr>
              <a:t>electronics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Heat transfer from a radiator occurs by all the usual mechanisms: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Thermal radiation"/>
              </a:rPr>
              <a:t>thermal radiation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Convection"/>
              </a:rPr>
              <a:t>convection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into flowing air or liquid,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Thermal conduction"/>
              </a:rPr>
              <a:t>conduction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into the air or liquid.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8B42AF74-96C1-4F4F-8EBE-9C027DA6D0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7421" y="879905"/>
            <a:ext cx="3856614" cy="3383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30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477D08F-6D58-4A81-9F18-88B3503B7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2317C3-8BA8-4336-960A-D5C3EE85902E}"/>
              </a:ext>
            </a:extLst>
          </p:cNvPr>
          <p:cNvSpPr txBox="1"/>
          <p:nvPr/>
        </p:nvSpPr>
        <p:spPr>
          <a:xfrm>
            <a:off x="2333065" y="127747"/>
            <a:ext cx="396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Scope and 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981DDD-5FC6-45E2-95AD-41AC18163CF7}"/>
              </a:ext>
            </a:extLst>
          </p:cNvPr>
          <p:cNvSpPr txBox="1"/>
          <p:nvPr/>
        </p:nvSpPr>
        <p:spPr>
          <a:xfrm>
            <a:off x="726141" y="1122829"/>
            <a:ext cx="56973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Automobiles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Boilers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drying devices as in food drying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Devices used in hygienic air heating as in pharmaceutical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Devices used in air heating in leather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107C53-3110-46A4-BA9B-B060F6D2D62D}"/>
              </a:ext>
            </a:extLst>
          </p:cNvPr>
          <p:cNvSpPr txBox="1"/>
          <p:nvPr/>
        </p:nvSpPr>
        <p:spPr>
          <a:xfrm>
            <a:off x="1149724" y="29516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A1EBB9-3F72-4492-80FF-7293ADFD7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5A03FF-19FA-4379-B95B-14C749064B28}"/>
              </a:ext>
            </a:extLst>
          </p:cNvPr>
          <p:cNvSpPr txBox="1"/>
          <p:nvPr/>
        </p:nvSpPr>
        <p:spPr>
          <a:xfrm>
            <a:off x="2877670" y="430306"/>
            <a:ext cx="3388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Our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D3A05C-3490-454D-BABC-A7E3B246D4CE}"/>
              </a:ext>
            </a:extLst>
          </p:cNvPr>
          <p:cNvSpPr txBox="1"/>
          <p:nvPr/>
        </p:nvSpPr>
        <p:spPr>
          <a:xfrm>
            <a:off x="185221" y="2029865"/>
            <a:ext cx="8773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To Design a radiator for cooling internal combustion engine</a:t>
            </a:r>
          </a:p>
          <a:p>
            <a:r>
              <a:rPr lang="en-US" sz="2400" dirty="0"/>
              <a:t>(IC engine) of an automobile with a heat transfer rate of 3.2 kW</a:t>
            </a:r>
          </a:p>
        </p:txBody>
      </p:sp>
    </p:spTree>
    <p:extLst>
      <p:ext uri="{BB962C8B-B14F-4D97-AF65-F5344CB8AC3E}">
        <p14:creationId xmlns:p14="http://schemas.microsoft.com/office/powerpoint/2010/main" val="177113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A8E1AC1-823B-4632-BDC8-41715B1293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9A6FD5-6AA9-4C50-8207-62E7EA278691}"/>
              </a:ext>
            </a:extLst>
          </p:cNvPr>
          <p:cNvSpPr txBox="1"/>
          <p:nvPr/>
        </p:nvSpPr>
        <p:spPr>
          <a:xfrm>
            <a:off x="2662516" y="0"/>
            <a:ext cx="314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A0CEA8F2-029E-4AD2-B139-88D32EC5B4E7}"/>
                  </a:ext>
                </a:extLst>
              </p:cNvPr>
              <p:cNvSpPr txBox="1"/>
              <p:nvPr/>
            </p:nvSpPr>
            <p:spPr>
              <a:xfrm>
                <a:off x="558053" y="843814"/>
                <a:ext cx="1815350" cy="31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CEA8F2-029E-4AD2-B139-88D32EC5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53" y="843814"/>
                <a:ext cx="1815350" cy="315984"/>
              </a:xfrm>
              <a:prstGeom prst="rect">
                <a:avLst/>
              </a:prstGeom>
              <a:blipFill rotWithShape="0">
                <a:blip r:embed="rId2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F5AC6D-0742-49C9-A1BB-079B1BE63DD8}"/>
              </a:ext>
            </a:extLst>
          </p:cNvPr>
          <p:cNvSpPr txBox="1"/>
          <p:nvPr/>
        </p:nvSpPr>
        <p:spPr>
          <a:xfrm>
            <a:off x="852419" y="1274825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  <a:r>
              <a:rPr lang="el-GR" dirty="0"/>
              <a:t>Δ</a:t>
            </a:r>
            <a:r>
              <a:rPr lang="en-US" dirty="0"/>
              <a:t>T= 10°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CC65FD0-D5FE-4193-BB78-00EFC7ABEC99}"/>
              </a:ext>
            </a:extLst>
          </p:cNvPr>
          <p:cNvSpPr txBox="1"/>
          <p:nvPr/>
        </p:nvSpPr>
        <p:spPr>
          <a:xfrm>
            <a:off x="948018" y="1798045"/>
            <a:ext cx="7370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fluid, </a:t>
            </a:r>
          </a:p>
          <a:p>
            <a:r>
              <a:rPr lang="en-US" dirty="0"/>
              <a:t>Inlet temperature, </a:t>
            </a:r>
            <a:r>
              <a:rPr lang="en-US" dirty="0" err="1"/>
              <a:t>Ti</a:t>
            </a:r>
            <a:r>
              <a:rPr lang="en-US" dirty="0"/>
              <a:t>=80ºC</a:t>
            </a:r>
          </a:p>
          <a:p>
            <a:r>
              <a:rPr lang="en-US" dirty="0"/>
              <a:t>Exit temperature, To= 70º </a:t>
            </a:r>
          </a:p>
          <a:p>
            <a:r>
              <a:rPr lang="en-US" dirty="0"/>
              <a:t>Free stream air Temp= 30 C.</a:t>
            </a:r>
          </a:p>
          <a:p>
            <a:r>
              <a:rPr lang="en-US" dirty="0"/>
              <a:t>Free stream velocity = 5 m/s</a:t>
            </a:r>
          </a:p>
          <a:p>
            <a:endParaRPr lang="en-US" dirty="0"/>
          </a:p>
          <a:p>
            <a:r>
              <a:rPr lang="en-US" dirty="0"/>
              <a:t>For uniform flow and maximizing heat transfer , we are using staggered flow.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996F05FE-F821-4656-91EB-2498BA229628}"/>
                  </a:ext>
                </a:extLst>
              </p:cNvPr>
              <p:cNvSpPr txBox="1"/>
              <p:nvPr/>
            </p:nvSpPr>
            <p:spPr>
              <a:xfrm>
                <a:off x="1048870" y="3345455"/>
                <a:ext cx="880782" cy="59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dirty="0"/>
                  <a:t>= 1.5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6F05FE-F821-4656-91EB-2498BA22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3345455"/>
                <a:ext cx="880782" cy="59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417A007-A589-43C2-80CD-4B1AFFCA7E33}"/>
                  </a:ext>
                </a:extLst>
              </p:cNvPr>
              <p:cNvSpPr txBox="1"/>
              <p:nvPr/>
            </p:nvSpPr>
            <p:spPr>
              <a:xfrm>
                <a:off x="1048870" y="3754185"/>
                <a:ext cx="1226617" cy="37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dirty="0"/>
                  <a:t>=2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17A007-A589-43C2-80CD-4B1AFFCA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3754185"/>
                <a:ext cx="1226617" cy="379463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1F9FE714-35D1-4C73-92FD-5DBC6889C5D1}"/>
                  </a:ext>
                </a:extLst>
              </p:cNvPr>
              <p:cNvSpPr txBox="1"/>
              <p:nvPr/>
            </p:nvSpPr>
            <p:spPr>
              <a:xfrm>
                <a:off x="1929652" y="3228274"/>
                <a:ext cx="4612340" cy="532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9FE714-35D1-4C73-92FD-5DBC6889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52" y="3228274"/>
                <a:ext cx="4612340" cy="532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6613C5D-2D7E-4916-895C-C4EBC807F341}"/>
                  </a:ext>
                </a:extLst>
              </p:cNvPr>
              <p:cNvSpPr txBox="1"/>
              <p:nvPr/>
            </p:nvSpPr>
            <p:spPr>
              <a:xfrm>
                <a:off x="2041964" y="3852726"/>
                <a:ext cx="46123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=0⋅9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613C5D-2D7E-4916-895C-C4EBC807F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64" y="3852726"/>
                <a:ext cx="461234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1" y="622498"/>
            <a:ext cx="3659252" cy="23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FDA915-7E5F-471D-98B7-61E2103E2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0C8B555F-5AEC-4B7C-BAB2-73DD372F39BA}"/>
                  </a:ext>
                </a:extLst>
              </p:cNvPr>
              <p:cNvSpPr txBox="1"/>
              <p:nvPr/>
            </p:nvSpPr>
            <p:spPr>
              <a:xfrm>
                <a:off x="-704289" y="105138"/>
                <a:ext cx="4877920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grow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B555F-5AEC-4B7C-BAB2-73DD372F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4289" y="105138"/>
                <a:ext cx="4877920" cy="576376"/>
              </a:xfrm>
              <a:prstGeom prst="rect">
                <a:avLst/>
              </a:prstGeom>
              <a:blipFill>
                <a:blip r:embed="rId2"/>
                <a:stretch>
                  <a:fillRect t="-125263" b="-18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0F397545-0A50-496D-8F73-676E210708F8}"/>
                  </a:ext>
                </a:extLst>
              </p:cNvPr>
              <p:cNvSpPr txBox="1"/>
              <p:nvPr/>
            </p:nvSpPr>
            <p:spPr>
              <a:xfrm>
                <a:off x="514899" y="685424"/>
                <a:ext cx="47148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10,6⋅25</m:t>
                        </m:r>
                      </m:e>
                    </m:d>
                  </m:oMath>
                </a14:m>
                <a:r>
                  <a:rPr lang="en-US" dirty="0"/>
                  <a:t>m/s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97545-0A50-496D-8F73-676E21070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9" y="685424"/>
                <a:ext cx="4714875" cy="307777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66EC933A-93E6-412E-A80F-7CCE4DA078FE}"/>
                  </a:ext>
                </a:extLst>
              </p:cNvPr>
              <p:cNvSpPr txBox="1"/>
              <p:nvPr/>
            </p:nvSpPr>
            <p:spPr>
              <a:xfrm>
                <a:off x="-1614488" y="1257301"/>
                <a:ext cx="5204010" cy="529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6EC933A-93E6-412E-A80F-7CCE4DA0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4488" y="1257301"/>
                <a:ext cx="5204010" cy="529376"/>
              </a:xfrm>
              <a:prstGeom prst="rect">
                <a:avLst/>
              </a:prstGeom>
              <a:blipFill rotWithShape="0"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B898B0-3CF1-47AD-92DC-C9299C6BEA33}"/>
              </a:ext>
            </a:extLst>
          </p:cNvPr>
          <p:cNvSpPr txBox="1"/>
          <p:nvPr/>
        </p:nvSpPr>
        <p:spPr>
          <a:xfrm>
            <a:off x="1842550" y="1363860"/>
            <a:ext cx="1271910" cy="31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=3.73*10^3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260E4ED-685A-4F40-B798-7B8704E972EF}"/>
              </a:ext>
            </a:extLst>
          </p:cNvPr>
          <p:cNvSpPr txBox="1"/>
          <p:nvPr/>
        </p:nvSpPr>
        <p:spPr>
          <a:xfrm>
            <a:off x="254382" y="2069432"/>
            <a:ext cx="223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Nusselt number for air,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45249018-7FCE-46D1-8D04-A42E5AA337C1}"/>
                  </a:ext>
                </a:extLst>
              </p:cNvPr>
              <p:cNvSpPr txBox="1"/>
              <p:nvPr/>
            </p:nvSpPr>
            <p:spPr>
              <a:xfrm>
                <a:off x="2181827" y="1998595"/>
                <a:ext cx="5400460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0⋅36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Zukauskas</a:t>
                </a:r>
                <a:r>
                  <a:rPr lang="en-US" dirty="0"/>
                  <a:t> Analysis)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249018-7FCE-46D1-8D04-A42E5AA33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7" y="1998595"/>
                <a:ext cx="5400460" cy="459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E8D451-B838-4051-945A-7F35538B6635}"/>
              </a:ext>
            </a:extLst>
          </p:cNvPr>
          <p:cNvSpPr txBox="1"/>
          <p:nvPr/>
        </p:nvSpPr>
        <p:spPr>
          <a:xfrm>
            <a:off x="254382" y="2377209"/>
            <a:ext cx="2234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table,</a:t>
            </a:r>
          </a:p>
          <a:p>
            <a:r>
              <a:rPr lang="en-US" dirty="0" smtClean="0"/>
              <a:t>m=0.6</a:t>
            </a:r>
            <a:endParaRPr lang="en-US" dirty="0"/>
          </a:p>
          <a:p>
            <a:r>
              <a:rPr lang="en-US" dirty="0"/>
              <a:t>C1=.371</a:t>
            </a:r>
          </a:p>
          <a:p>
            <a:r>
              <a:rPr lang="en-US" dirty="0"/>
              <a:t>By using these we get Nu=46.01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5EC0D916-9B18-4BF2-9C21-211649C9AF87}"/>
                  </a:ext>
                </a:extLst>
              </p:cNvPr>
              <p:cNvSpPr txBox="1"/>
              <p:nvPr/>
            </p:nvSpPr>
            <p:spPr>
              <a:xfrm>
                <a:off x="-2019371" y="3419863"/>
                <a:ext cx="5400460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h𝐷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C0D916-9B18-4BF2-9C21-211649C9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19371" y="3419863"/>
                <a:ext cx="5400460" cy="501356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D575CD2E-C1F3-4742-A2CB-29A712DC44DE}"/>
                  </a:ext>
                </a:extLst>
              </p:cNvPr>
              <p:cNvSpPr txBox="1"/>
              <p:nvPr/>
            </p:nvSpPr>
            <p:spPr>
              <a:xfrm>
                <a:off x="254382" y="3916092"/>
                <a:ext cx="54004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=198.46w/m^2K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75CD2E-C1F3-4742-A2CB-29A712DC4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2" y="3916092"/>
                <a:ext cx="5400460" cy="307777"/>
              </a:xfrm>
              <a:prstGeom prst="rect">
                <a:avLst/>
              </a:prstGeom>
              <a:blipFill rotWithShape="0"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25" y="8172"/>
            <a:ext cx="3635901" cy="1990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96" y="2377209"/>
            <a:ext cx="4496093" cy="21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2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8138C18-37C9-41EA-8893-8D7314AB4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E00E7F-3652-4E1C-9645-EED0123AF461}"/>
              </a:ext>
            </a:extLst>
          </p:cNvPr>
          <p:cNvSpPr txBox="1"/>
          <p:nvPr/>
        </p:nvSpPr>
        <p:spPr>
          <a:xfrm>
            <a:off x="261256" y="350635"/>
            <a:ext cx="727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the temperature of surface is the temperature of water,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782A108-EB9D-4633-BD3C-882E92F298B9}"/>
                  </a:ext>
                </a:extLst>
              </p:cNvPr>
              <p:cNvSpPr txBox="1"/>
              <p:nvPr/>
            </p:nvSpPr>
            <p:spPr>
              <a:xfrm>
                <a:off x="261256" y="682153"/>
                <a:ext cx="46132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</m:oMath>
                </a14:m>
                <a:r>
                  <a:rPr lang="en-US" dirty="0"/>
                  <a:t>=42.5 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2A108-EB9D-4633-BD3C-882E92F2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682153"/>
                <a:ext cx="4613250" cy="954107"/>
              </a:xfrm>
              <a:prstGeom prst="rect">
                <a:avLst/>
              </a:prstGeom>
              <a:blipFill>
                <a:blip r:embed="rId2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AF8C1A7D-7970-4079-8566-D95A44E0ED0A}"/>
                  </a:ext>
                </a:extLst>
              </p:cNvPr>
              <p:cNvSpPr txBox="1"/>
              <p:nvPr/>
            </p:nvSpPr>
            <p:spPr>
              <a:xfrm>
                <a:off x="261256" y="824384"/>
                <a:ext cx="589189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h𝐴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</m:oMath>
                </a14:m>
                <a:r>
                  <a:rPr lang="en-US" sz="1400" dirty="0"/>
                  <a:t>=1.2KW (Convection heat transfer rate for tube walls)</a:t>
                </a:r>
              </a:p>
              <a:p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8C1A7D-7970-4079-8566-D95A44E0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824384"/>
                <a:ext cx="589189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B2BDE6-627F-48B2-8B18-7E0BD2E1D35E}"/>
              </a:ext>
            </a:extLst>
          </p:cNvPr>
          <p:cNvSpPr txBox="1"/>
          <p:nvPr/>
        </p:nvSpPr>
        <p:spPr>
          <a:xfrm>
            <a:off x="2774950" y="1616657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Calculation For Fins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5B48F9C4-D0B5-4E18-A632-5B6D316EDD89}"/>
                  </a:ext>
                </a:extLst>
              </p:cNvPr>
              <p:cNvSpPr/>
              <p:nvPr/>
            </p:nvSpPr>
            <p:spPr>
              <a:xfrm>
                <a:off x="-191588" y="2054468"/>
                <a:ext cx="2116182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050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05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48F9C4-D0B5-4E18-A632-5B6D316ED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588" y="2054468"/>
                <a:ext cx="2116182" cy="415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F31AF55-DDBB-4133-9771-97182929A27F}"/>
                  </a:ext>
                </a:extLst>
              </p:cNvPr>
              <p:cNvSpPr txBox="1"/>
              <p:nvPr/>
            </p:nvSpPr>
            <p:spPr>
              <a:xfrm>
                <a:off x="339725" y="2674121"/>
                <a:ext cx="4616450" cy="38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𝑁𝑢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=0.664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400" dirty="0"/>
                  <a:t> = 81.59 (For Laminar)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1AF55-DDBB-4133-9771-97182929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" y="2674121"/>
                <a:ext cx="4616450" cy="387478"/>
              </a:xfrm>
              <a:prstGeom prst="rect">
                <a:avLst/>
              </a:prstGeom>
              <a:blipFill>
                <a:blip r:embed="rId5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1A5A669D-617B-42B1-9007-D586CD16DE3A}"/>
                  </a:ext>
                </a:extLst>
              </p:cNvPr>
              <p:cNvSpPr txBox="1"/>
              <p:nvPr/>
            </p:nvSpPr>
            <p:spPr>
              <a:xfrm>
                <a:off x="393700" y="3229931"/>
                <a:ext cx="4625975" cy="40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𝑁𝑘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400" dirty="0"/>
                  <a:t>= 84.53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A669D-617B-42B1-9007-D586CD16D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3229931"/>
                <a:ext cx="4625975" cy="40248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AB0ED39D-FC21-4F17-9AD0-C537EDAE6BC8}"/>
                  </a:ext>
                </a:extLst>
              </p:cNvPr>
              <p:cNvSpPr txBox="1"/>
              <p:nvPr/>
            </p:nvSpPr>
            <p:spPr>
              <a:xfrm>
                <a:off x="5317787" y="2812639"/>
                <a:ext cx="4616450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Efficiency ,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𝑚𝐿𝑐</m:t>
                        </m:r>
                      </m:den>
                    </m:f>
                  </m:oMath>
                </a14:m>
                <a:r>
                  <a:rPr lang="en-US" sz="1400" dirty="0"/>
                  <a:t>=0.89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0ED39D-FC21-4F17-9AD0-C537EDAE6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87" y="2812639"/>
                <a:ext cx="4616450" cy="413318"/>
              </a:xfrm>
              <a:prstGeom prst="rect">
                <a:avLst/>
              </a:prstGeom>
              <a:blipFill>
                <a:blip r:embed="rId7"/>
                <a:stretch>
                  <a:fillRect l="-39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B8E7C0F3-63F4-4B06-81A1-34B7C862A159}"/>
                  </a:ext>
                </a:extLst>
              </p:cNvPr>
              <p:cNvSpPr txBox="1"/>
              <p:nvPr/>
            </p:nvSpPr>
            <p:spPr>
              <a:xfrm>
                <a:off x="3492500" y="2092766"/>
                <a:ext cx="4616450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E7C0F3-63F4-4B06-81A1-34B7C862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0" y="2092766"/>
                <a:ext cx="4616450" cy="72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6D7E1AD-BE36-47F8-BACA-7A2220845125}"/>
                  </a:ext>
                </a:extLst>
              </p:cNvPr>
              <p:cNvSpPr txBox="1"/>
              <p:nvPr/>
            </p:nvSpPr>
            <p:spPr>
              <a:xfrm>
                <a:off x="339725" y="2304548"/>
                <a:ext cx="2813050" cy="63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𝑣𝑊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400" dirty="0"/>
                  <a:t>=18653.85(Laminar)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D7E1AD-BE36-47F8-BACA-7A2220845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" y="2304548"/>
                <a:ext cx="2813050" cy="638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A9FB23D8-847C-4B56-B1BC-C9EA94765780}"/>
                  </a:ext>
                </a:extLst>
              </p:cNvPr>
              <p:cNvSpPr txBox="1"/>
              <p:nvPr/>
            </p:nvSpPr>
            <p:spPr>
              <a:xfrm>
                <a:off x="3492500" y="3352952"/>
                <a:ext cx="499028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                                    Q=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      A=1.2m^2</a:t>
                </a:r>
              </a:p>
              <a:p>
                <a:r>
                  <a:rPr lang="en-US" dirty="0"/>
                  <a:t>                                     Number of fins=72.9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FB23D8-847C-4B56-B1BC-C9EA9476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0" y="3352952"/>
                <a:ext cx="4990288" cy="738664"/>
              </a:xfrm>
              <a:prstGeom prst="rect">
                <a:avLst/>
              </a:prstGeom>
              <a:blipFill>
                <a:blip r:embed="rId10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6839E8A0-D399-4451-A3CE-55CDB2D70BBD}"/>
                  </a:ext>
                </a:extLst>
              </p:cNvPr>
              <p:cNvSpPr txBox="1"/>
              <p:nvPr/>
            </p:nvSpPr>
            <p:spPr>
              <a:xfrm>
                <a:off x="6972638" y="3757289"/>
                <a:ext cx="49902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75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39E8A0-D399-4451-A3CE-55CDB2D70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638" y="3757289"/>
                <a:ext cx="4990288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9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1306DC-DFE3-40C0-81DA-9E0BF4B38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879BC-FBC9-4C32-B510-1D23C3F17866}"/>
              </a:ext>
            </a:extLst>
          </p:cNvPr>
          <p:cNvSpPr txBox="1"/>
          <p:nvPr/>
        </p:nvSpPr>
        <p:spPr>
          <a:xfrm>
            <a:off x="3032312" y="-59645"/>
            <a:ext cx="307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Simulation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B1DBD6-CC95-4A13-947A-CA7F5927EFFA}"/>
              </a:ext>
            </a:extLst>
          </p:cNvPr>
          <p:cNvSpPr txBox="1"/>
          <p:nvPr/>
        </p:nvSpPr>
        <p:spPr>
          <a:xfrm>
            <a:off x="447441" y="448186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Design 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9C69B7C-1352-460E-8862-45094274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2" t="12981" r="434" b="12803"/>
          <a:stretch/>
        </p:blipFill>
        <p:spPr>
          <a:xfrm>
            <a:off x="314706" y="914402"/>
            <a:ext cx="4124559" cy="29496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xmlns="" id="{15703962-031B-4029-AA4E-45C701CB6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94" t="14623" r="17052" b="10681"/>
          <a:stretch/>
        </p:blipFill>
        <p:spPr>
          <a:xfrm>
            <a:off x="5296190" y="914402"/>
            <a:ext cx="3421624" cy="29496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27AA561-5907-4AC7-B7BE-993D97AF7387}"/>
              </a:ext>
            </a:extLst>
          </p:cNvPr>
          <p:cNvSpPr txBox="1"/>
          <p:nvPr/>
        </p:nvSpPr>
        <p:spPr>
          <a:xfrm>
            <a:off x="1271989" y="3960962"/>
            <a:ext cx="160172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Isometric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208B11-C80F-4FEE-AA93-A04C02AA67CA}"/>
              </a:ext>
            </a:extLst>
          </p:cNvPr>
          <p:cNvSpPr txBox="1"/>
          <p:nvPr/>
        </p:nvSpPr>
        <p:spPr>
          <a:xfrm>
            <a:off x="6587520" y="4007178"/>
            <a:ext cx="109998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6463910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98DE8BD1334F45A9E0DE944E08419A" ma:contentTypeVersion="11" ma:contentTypeDescription="Create a new document." ma:contentTypeScope="" ma:versionID="993af32d1bad3bc76259701bcaa870a8">
  <xsd:schema xmlns:xsd="http://www.w3.org/2001/XMLSchema" xmlns:xs="http://www.w3.org/2001/XMLSchema" xmlns:p="http://schemas.microsoft.com/office/2006/metadata/properties" xmlns:ns2="956a61e7-c8bd-4988-bfb2-b9a108e3a9ed" targetNamespace="http://schemas.microsoft.com/office/2006/metadata/properties" ma:root="true" ma:fieldsID="785b02ac422f00005d827f7747961b7a" ns2:_="">
    <xsd:import namespace="956a61e7-c8bd-4988-bfb2-b9a108e3a9e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a61e7-c8bd-4988-bfb2-b9a108e3a9e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56a61e7-c8bd-4988-bfb2-b9a108e3a9ed" xsi:nil="true"/>
  </documentManagement>
</p:properties>
</file>

<file path=customXml/itemProps1.xml><?xml version="1.0" encoding="utf-8"?>
<ds:datastoreItem xmlns:ds="http://schemas.openxmlformats.org/officeDocument/2006/customXml" ds:itemID="{095C0DDC-97D0-4A6C-987D-1887771F74C6}"/>
</file>

<file path=customXml/itemProps2.xml><?xml version="1.0" encoding="utf-8"?>
<ds:datastoreItem xmlns:ds="http://schemas.openxmlformats.org/officeDocument/2006/customXml" ds:itemID="{78BC37B7-E3E5-4321-9DBF-248D557F0EE7}"/>
</file>

<file path=customXml/itemProps3.xml><?xml version="1.0" encoding="utf-8"?>
<ds:datastoreItem xmlns:ds="http://schemas.openxmlformats.org/officeDocument/2006/customXml" ds:itemID="{50FB7719-9233-48E3-8DAC-B51D4DAF2D18}"/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596</Words>
  <Application>Microsoft Office PowerPoint</Application>
  <PresentationFormat>On-screen Show (16:9)</PresentationFormat>
  <Paragraphs>177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Wingdings</vt:lpstr>
      <vt:lpstr>Arial</vt:lpstr>
      <vt:lpstr>Cambria Math</vt:lpstr>
      <vt:lpstr>Source Sans Pro</vt:lpstr>
      <vt:lpstr>Oswald</vt:lpstr>
      <vt:lpstr>Cambria</vt:lpstr>
      <vt:lpstr>Calibri</vt:lpstr>
      <vt:lpstr>Quince template</vt:lpstr>
      <vt:lpstr>Presented By:                         1. Alif Jawad (1710156)                        2. Yamin Mansur (1710176)                        3. Hriti Saha (1710177)                        4. Al-Kabir Hossain (1610161)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CONCLUSION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                        1. Alif Jawad (1710156)                        2. Yamin Mansur (1710176)                        3. Hriti Saha (1710177)                        4. Al-Kabir Hossain (1610161)</dc:title>
  <cp:lastModifiedBy>Microsoft account</cp:lastModifiedBy>
  <cp:revision>14</cp:revision>
  <dcterms:modified xsi:type="dcterms:W3CDTF">2022-02-25T17:30:19Z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0x0101005698DE8BD1334F45A9E0DE944E08419A</vt:lpwstr>
  </property>
</Properties>
</file>